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HJaGC4X1hw3xHrdGCbGZFbqmK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Faire remplir les dossiers vert.</a:t>
            </a:r>
            <a:endParaRPr/>
          </a:p>
        </p:txBody>
      </p:sp>
      <p:sp>
        <p:nvSpPr>
          <p:cNvPr id="136" name="Google Shape;1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4.jpg"/><Relationship Id="rId8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12" Type="http://schemas.openxmlformats.org/officeDocument/2006/relationships/image" Target="../media/image3.png"/><Relationship Id="rId9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vierge de bas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415f748ec3_0_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" name="Google Shape;28;g2415f748ec3_0_17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oogle Shape;29;g2415f748ec3_0_17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30" name="Google Shape;30;g2415f748ec3_0_17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2415f748ec3_0_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32" name="Google Shape;32;g2415f748ec3_0_17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415f748ec3_0_17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415f748ec3_0_17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g2415f748ec3_0_17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36" name="Google Shape;36;g2415f748ec3_0_17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g2415f748ec3_0_17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38" name="Google Shape;38;g2415f748ec3_0_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39" name="Google Shape;39;g2415f748ec3_0_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40" name="Google Shape;40;g2415f748ec3_0_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" name="Google Shape;41;g2415f748ec3_0_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g2415f748ec3_0_17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2415f748ec3_0_34"/>
          <p:cNvPicPr preferRelativeResize="0"/>
          <p:nvPr/>
        </p:nvPicPr>
        <p:blipFill rotWithShape="1">
          <a:blip r:embed="rId2">
            <a:alphaModFix/>
          </a:blip>
          <a:srcRect b="22657" l="12695" r="52" t="17419"/>
          <a:stretch/>
        </p:blipFill>
        <p:spPr>
          <a:xfrm>
            <a:off x="0" y="940780"/>
            <a:ext cx="12192943" cy="59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415f748ec3_0_34"/>
          <p:cNvSpPr/>
          <p:nvPr/>
        </p:nvSpPr>
        <p:spPr>
          <a:xfrm>
            <a:off x="4267230" y="5002085"/>
            <a:ext cx="54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62C2EF"/>
                </a:solidFill>
                <a:latin typeface="Calibri"/>
                <a:ea typeface="Calibri"/>
                <a:cs typeface="Calibri"/>
                <a:sym typeface="Calibri"/>
              </a:rPr>
              <a:t>www.adrar-numerique.com</a:t>
            </a:r>
            <a:endParaRPr b="0" i="0" sz="2400" u="none" cap="none" strike="noStrike">
              <a:solidFill>
                <a:srgbClr val="62C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g2415f748ec3_0_34"/>
          <p:cNvGrpSpPr/>
          <p:nvPr/>
        </p:nvGrpSpPr>
        <p:grpSpPr>
          <a:xfrm>
            <a:off x="0" y="6480855"/>
            <a:ext cx="12198900" cy="406597"/>
            <a:chOff x="0" y="6480855"/>
            <a:chExt cx="12198900" cy="406597"/>
          </a:xfrm>
        </p:grpSpPr>
        <p:sp>
          <p:nvSpPr>
            <p:cNvPr id="47" name="Google Shape;47;g2415f748ec3_0_34"/>
            <p:cNvSpPr/>
            <p:nvPr/>
          </p:nvSpPr>
          <p:spPr>
            <a:xfrm>
              <a:off x="0" y="6511996"/>
              <a:ext cx="12198900" cy="360000"/>
            </a:xfrm>
            <a:prstGeom prst="rect">
              <a:avLst/>
            </a:pr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48;g2415f748ec3_0_34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49" name="Google Shape;49;g2415f748ec3_0_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g2415f748ec3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-ERN-GEN2017-1.png" id="51" name="Google Shape;51;g2415f748ec3_0_34"/>
            <p:cNvPicPr preferRelativeResize="0"/>
            <p:nvPr/>
          </p:nvPicPr>
          <p:blipFill rotWithShape="1">
            <a:blip r:embed="rId5">
              <a:alphaModFix/>
            </a:blip>
            <a:srcRect b="0" l="23716" r="19244" t="0"/>
            <a:stretch/>
          </p:blipFill>
          <p:spPr>
            <a:xfrm>
              <a:off x="65317" y="6529945"/>
              <a:ext cx="817649" cy="34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g2415f748ec3_0_34"/>
            <p:cNvPicPr preferRelativeResize="0"/>
            <p:nvPr/>
          </p:nvPicPr>
          <p:blipFill rotWithShape="1">
            <a:blip r:embed="rId6">
              <a:alphaModFix/>
            </a:blip>
            <a:srcRect b="27236" l="16798" r="16249" t="22887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g2415f748ec3_0_34"/>
          <p:cNvSpPr/>
          <p:nvPr/>
        </p:nvSpPr>
        <p:spPr>
          <a:xfrm>
            <a:off x="-150" y="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g2415f748ec3_0_34"/>
          <p:cNvGrpSpPr/>
          <p:nvPr/>
        </p:nvGrpSpPr>
        <p:grpSpPr>
          <a:xfrm>
            <a:off x="-3600" y="-2"/>
            <a:ext cx="12198900" cy="1190892"/>
            <a:chOff x="0" y="-27077"/>
            <a:chExt cx="12198900" cy="1190892"/>
          </a:xfrm>
        </p:grpSpPr>
        <p:sp>
          <p:nvSpPr>
            <p:cNvPr id="55" name="Google Shape;55;g2415f748ec3_0_34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g2415f748ec3_0_34"/>
            <p:cNvSpPr txBox="1"/>
            <p:nvPr/>
          </p:nvSpPr>
          <p:spPr>
            <a:xfrm>
              <a:off x="5581086" y="810832"/>
              <a:ext cx="4152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Suivez-nous…         www.linkedin.com/school/</a:t>
              </a:r>
              <a:r>
                <a:rPr b="1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adrarnumerique</a:t>
              </a:r>
              <a:endParaRPr b="1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-linkedin.png" id="57" name="Google Shape;57;g2415f748ec3_0_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4262" y="845083"/>
              <a:ext cx="169371" cy="1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" name="Google Shape;58;g2415f748ec3_0_34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59" name="Google Shape;59;g2415f748ec3_0_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60" name="Google Shape;60;g2415f748ec3_0_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61" name="Google Shape;61;g2415f748ec3_0_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Google Shape;62;g2415f748ec3_0_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15f748ec3_0_34"/>
            <p:cNvSpPr txBox="1"/>
            <p:nvPr/>
          </p:nvSpPr>
          <p:spPr>
            <a:xfrm>
              <a:off x="0" y="686815"/>
              <a:ext cx="234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REUNION D’INFORMATION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PRF </a:t>
              </a:r>
              <a:r>
                <a:rPr lang="fr-F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RÉGION</a:t>
              </a: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OCCITANIE</a:t>
              </a:r>
              <a:endParaRPr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g2415f748ec3_0_34"/>
          <p:cNvPicPr preferRelativeResize="0"/>
          <p:nvPr/>
        </p:nvPicPr>
        <p:blipFill rotWithShape="1">
          <a:blip r:embed="rId12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6" name="Google Shape;66;g2415f748ec3_0_5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g2415f748ec3_0_5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8" name="Google Shape;68;g2415f748ec3_0_5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415f748ec3_0_5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2415f748ec3_0_5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2415f748ec3_0_5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415f748ec3_0_5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415f748ec3_0_5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4" name="Google Shape;74;g2415f748ec3_0_5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5" name="Google Shape;75;g2415f748ec3_0_5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415f748ec3_0_5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7" name="Google Shape;77;g2415f748ec3_0_5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g2415f748ec3_0_5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415f748ec3_0_5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415f748ec3_0_5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1" name="Google Shape;81;g2415f748ec3_0_5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415f748ec3_0_5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3" name="Google Shape;83;g2415f748ec3_0_5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415f748ec3_0_5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415f748ec3_0_5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g2415f748ec3_0_5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415f748ec3_0_5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415f748ec3_0_5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g2415f748ec3_0_5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415f748ec3_0_5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g2415f748ec3_0_5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415f748ec3_0_5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g2415f748ec3_0_5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415f748ec3_0_5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5" name="Google Shape;95;g2415f748ec3_0_5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2415f748ec3_0_5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2415f748ec3_0_5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415f748ec3_0_5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g2415f748ec3_0_5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0" name="Google Shape;100;g2415f748ec3_0_5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2415f748ec3_0_5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g2415f748ec3_0_5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g2415f748ec3_0_5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2415f748ec3_0_5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5" name="Google Shape;105;g2415f748ec3_0_5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415f748ec3_0_5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g2415f748ec3_0_5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415f748ec3_0_5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415f748ec3_0_5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2415f748ec3_0_5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415f748ec3_0_5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g2415f748ec3_0_5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415f748ec3_0_5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415f748ec3_0_5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g2415f748ec3_0_5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g2415f748ec3_0_5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415f748ec3_0_5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415f748ec3_0_5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9" name="Google Shape;119;g2415f748ec3_0_5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415f748ec3_0_5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g2415f748ec3_0_5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2415f748ec3_0_56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415f748ec3_0_56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24" name="Google Shape;124;g2415f748ec3_0_56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415f748ec3_0_56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415f748ec3_0_56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15f748ec3_0_11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415f748ec3_0_11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9pPr>
          </a:lstStyle>
          <a:p/>
        </p:txBody>
      </p:sp>
      <p:sp>
        <p:nvSpPr>
          <p:cNvPr id="130" name="Google Shape;130;g2415f748ec3_0_11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415f748ec3_0_1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415f748ec3_0_11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4.jpg"/><Relationship Id="rId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415f748ec3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" name="Google Shape;11;g2415f748ec3_0_0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g2415f748ec3_0_0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3" name="Google Shape;13;g2415f748ec3_0_0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g2415f748ec3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5" name="Google Shape;15;g2415f748ec3_0_0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415f748ec3_0_0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415f748ec3_0_0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2415f748ec3_0_0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19" name="Google Shape;19;g2415f748ec3_0_0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oogle Shape;20;g2415f748ec3_0_0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1" name="Google Shape;21;g2415f748ec3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2" name="Google Shape;22;g2415f748ec3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3" name="Google Shape;23;g2415f748ec3_0_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g2415f748ec3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Google Shape;25;g2415f748ec3_0_0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1"/>
    <p:sldLayoutId id="2147483650" r:id="rId12"/>
    <p:sldLayoutId id="2147483651" r:id="rId13"/>
    <p:sldLayoutId id="214748365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>
            <p:ph idx="1" type="body"/>
          </p:nvPr>
        </p:nvSpPr>
        <p:spPr>
          <a:xfrm>
            <a:off x="1120000" y="1825625"/>
            <a:ext cx="10233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Dans un nouveau répertoire, créez une page HTML avec le HTML minimum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Créez un fichier CSS et liez-le avec votre page HTML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dans votre page trois paragraphes avec du texte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Appliquez leurs à tous un fond gris et une bordure verte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Donnez leur respectivement 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hauteur de 100 px pour le premier paragraphe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largeur de 50 % pour le second paragraphe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hauteur et une largeur de 200 px pour le troisième paragraphe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(25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397" y="1462088"/>
            <a:ext cx="8667207" cy="476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(25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Il existe deux types de marges pour nos blocs: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Le « margin » qui est une marge extérieure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Le « padding » qui est une marge intérieure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Par défaut, le navigateur applique des marges à tous les éléments. Nous pouvons bien sûr, et nous devons, prendre la main la dessus.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Ces marges par défaut sont différentes selon les navigateurs.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marges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idx="1" type="body"/>
          </p:nvPr>
        </p:nvSpPr>
        <p:spPr>
          <a:xfrm>
            <a:off x="1120000" y="1825625"/>
            <a:ext cx="54852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Prenons deux paragraphes et appliquons au second une marge intérieur: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voyons que le texte s’est éloigné de la bordure de sa boîte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13"/>
          <p:cNvSpPr txBox="1"/>
          <p:nvPr/>
        </p:nvSpPr>
        <p:spPr>
          <a:xfrm>
            <a:off x="2366934" y="2159656"/>
            <a:ext cx="3642900" cy="1600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	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lightgreen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p:nth-child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	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288" y="1469251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marge inférieure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1120000" y="1825625"/>
            <a:ext cx="54852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Accentuons la bordure pour voir encore plus la différence: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Une marge s’est bien créer à l’intérieur, car les deux textes sont placés dans leur parent de la même manière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1231755" y="2106949"/>
            <a:ext cx="3894300" cy="18162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	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lightgreen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	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p:nth-child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	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288" y="1469648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/>
          <p:nvPr/>
        </p:nvSpPr>
        <p:spPr>
          <a:xfrm>
            <a:off x="7922216" y="2622399"/>
            <a:ext cx="96300" cy="186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10588896" y="3202134"/>
            <a:ext cx="96300" cy="186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marge inférieure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idx="1" type="body"/>
          </p:nvPr>
        </p:nvSpPr>
        <p:spPr>
          <a:xfrm>
            <a:off x="740225" y="1825625"/>
            <a:ext cx="49491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Reprenez l’exercice précédent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une marge intérieur: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 20 px pour le premier paragraphe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 1,2 em pour le second paragraphe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 -30 px pour le dernier paragraphe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2" name="Google Shape;2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841" y="1520825"/>
            <a:ext cx="6319880" cy="43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idx="1" type="body"/>
          </p:nvPr>
        </p:nvSpPr>
        <p:spPr>
          <a:xfrm>
            <a:off x="1120000" y="1825625"/>
            <a:ext cx="5485200" cy="27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Prenons deux paragraphes et appliquons au second une marge extérieur: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voir que la boîte entière s’est éloignée de tous les bords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2064946" y="2158042"/>
            <a:ext cx="3443100" cy="1600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skyblue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p:nth-child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8001000" y="3182352"/>
            <a:ext cx="96253" cy="18649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5919" y="1493878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6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marge extérieure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1120000" y="1825625"/>
            <a:ext cx="54852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Ajoutons à nouveau une bordure pour voir encore plus la différence: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Ici, le texte reste collé contre la bordure, mais toute la boîte s’éloigne bien des bords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2141146" y="2100140"/>
            <a:ext cx="3443100" cy="18162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skyblue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p:nth-child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8001000" y="3182352"/>
            <a:ext cx="96253" cy="18649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303" y="1493878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/>
          <p:nvPr/>
        </p:nvSpPr>
        <p:spPr>
          <a:xfrm rot="-5400000">
            <a:off x="6767093" y="2940474"/>
            <a:ext cx="109200" cy="390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2" name="Google Shape;262;p17"/>
          <p:cNvSpPr/>
          <p:nvPr/>
        </p:nvSpPr>
        <p:spPr>
          <a:xfrm rot="-5400000">
            <a:off x="11063372" y="2940474"/>
            <a:ext cx="109200" cy="390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8242870" y="2481140"/>
            <a:ext cx="96300" cy="336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marge extérieure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/>
          <p:nvPr>
            <p:ph idx="1" type="body"/>
          </p:nvPr>
        </p:nvSpPr>
        <p:spPr>
          <a:xfrm>
            <a:off x="1181275" y="1786026"/>
            <a:ext cx="99060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Les propriétés « margin » et « padding » sont en réalité, comme par exemple pour « background », des super-propriétés.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donc ajuster les marges de plusieurs manières:</a:t>
            </a:r>
            <a:endParaRPr>
              <a:solidFill>
                <a:schemeClr val="lt1"/>
              </a:solidFill>
            </a:endParaRPr>
          </a:p>
          <a:p>
            <a:pPr indent="-22542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S’appliquera à tous les côtés</a:t>
            </a:r>
            <a:endParaRPr>
              <a:solidFill>
                <a:schemeClr val="lt1"/>
              </a:solidFill>
            </a:endParaRPr>
          </a:p>
          <a:p>
            <a:pPr indent="-11747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542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S’appliquera à droite</a:t>
            </a:r>
            <a:endParaRPr>
              <a:solidFill>
                <a:schemeClr val="lt1"/>
              </a:solidFill>
            </a:endParaRPr>
          </a:p>
          <a:p>
            <a:pPr indent="-11747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542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Appliquera 1px à droite, 2px à gauche, 3px en haut, 4px en bas</a:t>
            </a:r>
            <a:endParaRPr>
              <a:solidFill>
                <a:schemeClr val="lt1"/>
              </a:solidFill>
            </a:endParaRPr>
          </a:p>
          <a:p>
            <a:pPr indent="-11747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5425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Appliquera 30px en haut et en bas, 70px  à droite et à gauche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2195288" y="2931517"/>
            <a:ext cx="16188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2195287" y="3610547"/>
            <a:ext cx="21066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72" name="Google Shape;272;p18"/>
          <p:cNvSpPr txBox="1"/>
          <p:nvPr/>
        </p:nvSpPr>
        <p:spPr>
          <a:xfrm>
            <a:off x="2195287" y="4327112"/>
            <a:ext cx="26205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73" name="Google Shape;273;p18"/>
          <p:cNvSpPr txBox="1"/>
          <p:nvPr/>
        </p:nvSpPr>
        <p:spPr>
          <a:xfrm>
            <a:off x="2195287" y="5027521"/>
            <a:ext cx="22461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74" name="Google Shape;274;p18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marges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idx="1" type="body"/>
          </p:nvPr>
        </p:nvSpPr>
        <p:spPr>
          <a:xfrm>
            <a:off x="740225" y="1825625"/>
            <a:ext cx="49491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033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Reprenez l’exercice précédent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Retirez les marges intérieur et extérieur du &lt;body&gt;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Mettez le &lt;body&gt; en violet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une marge extérieure: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 0 pour le premier paragraphe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De 20 px en haut et en bas du deuxième paragraphe ainsi qu’une marge de 5 px sur les côtés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une marge extérieur automatique au dernier paragraphe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536" y="1443916"/>
            <a:ext cx="6479177" cy="483921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(25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comprendre le placement de contenu dans une page HTML à l’aide du CSS, il va nous falloir d’abord voir en détail les éléments de cette page.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 premier, petite piqûre de rappel, il existe: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Deux types de balises =&gt; </a:t>
            </a:r>
            <a:r>
              <a:rPr lang="fr-FR" u="sng">
                <a:solidFill>
                  <a:schemeClr val="lt1"/>
                </a:solidFill>
              </a:rPr>
              <a:t>par paire</a:t>
            </a:r>
            <a:r>
              <a:rPr lang="fr-FR">
                <a:solidFill>
                  <a:schemeClr val="lt1"/>
                </a:solidFill>
              </a:rPr>
              <a:t> et </a:t>
            </a:r>
            <a:r>
              <a:rPr lang="fr-FR" u="sng">
                <a:solidFill>
                  <a:schemeClr val="lt1"/>
                </a:solidFill>
              </a:rPr>
              <a:t>orpheline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Deux catégories supplémentaires =&gt; les balises </a:t>
            </a:r>
            <a:r>
              <a:rPr lang="fr-FR" u="sng">
                <a:solidFill>
                  <a:schemeClr val="lt1"/>
                </a:solidFill>
              </a:rPr>
              <a:t>block</a:t>
            </a:r>
            <a:r>
              <a:rPr lang="fr-FR">
                <a:solidFill>
                  <a:schemeClr val="lt1"/>
                </a:solidFill>
              </a:rPr>
              <a:t> et </a:t>
            </a:r>
            <a:r>
              <a:rPr lang="fr-FR" u="sng">
                <a:solidFill>
                  <a:schemeClr val="lt1"/>
                </a:solidFill>
              </a:rPr>
              <a:t>inline</a:t>
            </a:r>
            <a:endParaRPr u="sng"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Des </a:t>
            </a:r>
            <a:r>
              <a:rPr lang="fr-FR" u="sng">
                <a:solidFill>
                  <a:schemeClr val="lt1"/>
                </a:solidFill>
              </a:rPr>
              <a:t>balises universelles</a:t>
            </a:r>
            <a:r>
              <a:rPr lang="fr-FR">
                <a:solidFill>
                  <a:schemeClr val="lt1"/>
                </a:solidFill>
              </a:rPr>
              <a:t> très utiles pour le placement &lt;div&gt; et &lt;span&gt;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Des </a:t>
            </a:r>
            <a:r>
              <a:rPr lang="fr-FR" u="sng">
                <a:solidFill>
                  <a:schemeClr val="lt1"/>
                </a:solidFill>
              </a:rPr>
              <a:t>balises sémantiques</a:t>
            </a:r>
            <a:r>
              <a:rPr lang="fr-FR">
                <a:solidFill>
                  <a:schemeClr val="lt1"/>
                </a:solidFill>
              </a:rPr>
              <a:t>, utiles aussi, comme &lt;header&gt; ou &lt;footer&gt;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idx="1" type="body"/>
          </p:nvPr>
        </p:nvSpPr>
        <p:spPr>
          <a:xfrm>
            <a:off x="1141400" y="2249486"/>
            <a:ext cx="9906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Lorsque l’on défini des tailles absolues pour nos éléments contenant du texte, il arrive que celui-ci dépasse de notre boîte: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1949558" y="3048000"/>
            <a:ext cx="3443100" cy="13854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lightgrey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341" y="2680909"/>
            <a:ext cx="2727002" cy="21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Dépassements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1290131" y="1408229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Pour pouvoir adapter ça, nous avons la propriété « overflow ».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Celle-ci prend plusieurs valeurs: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visible =&gt; Par défaut, le texte qui dépasse est visible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hidden =&gt; Le texte qui dépasse est tronqué, on ne le voit pas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auto =&gt; C’est le navigateur qui décide quoi faire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scroll =&gt; Ajoute une barre de défilement (scroll bar)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5010" y="4213497"/>
            <a:ext cx="31146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/>
        </p:nvSpPr>
        <p:spPr>
          <a:xfrm>
            <a:off x="1884244" y="3987681"/>
            <a:ext cx="3443100" cy="1600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lightgrey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overflow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scroll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Dépassements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idx="1" type="body"/>
          </p:nvPr>
        </p:nvSpPr>
        <p:spPr>
          <a:xfrm>
            <a:off x="1146400" y="1524872"/>
            <a:ext cx="99060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Enfin, nous pouvons aussi forcer le retour à la ligne des mots trop longs dans une boîte: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La propriété « word-wrap » permettra de faire ceci: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1263958" y="1822102"/>
            <a:ext cx="3443100" cy="13854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lightgrey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9395" y="2005011"/>
            <a:ext cx="49149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1263958" y="3750770"/>
            <a:ext cx="3443100" cy="1600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lightgrey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word-wrap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break-word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395" y="3984251"/>
            <a:ext cx="30861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Dépassements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idx="1" type="body"/>
          </p:nvPr>
        </p:nvSpPr>
        <p:spPr>
          <a:xfrm>
            <a:off x="748950" y="1546949"/>
            <a:ext cx="10694100" cy="4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Dans un nouveau répertoire, créez un fichier HTML avec le HTML minimum et un fichier CSS, et liez-les ensemble</a:t>
            </a:r>
            <a:endParaRPr>
              <a:solidFill>
                <a:schemeClr val="lt1"/>
              </a:solidFill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Reproduisez le visuel suivant:</a:t>
            </a:r>
            <a:endParaRPr>
              <a:solidFill>
                <a:schemeClr val="lt1"/>
              </a:solidFill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chemeClr val="lt1"/>
                </a:solidFill>
              </a:rPr>
              <a:t>Instructions:</a:t>
            </a:r>
            <a:endParaRPr>
              <a:solidFill>
                <a:schemeClr val="lt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 formulaire doit faire 400 x 250 px et avoir une bordure noire 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 titre et les boutons doivent être centrés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Les marges à gauche des labels pseudo et mot de passe font 30 px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Les marges entre les labels et les champs pseudo et mot de passe font 20 px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La marge à gauche de la « checkbox » fait 30 px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La marge entre la « checkbox » et son « label » fait 10 px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Les boutons ont une marge extérieur de 20 px vers le haut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Les boutons ont une marge intérieur de 5 px</a:t>
            </a:r>
            <a:endParaRPr>
              <a:solidFill>
                <a:schemeClr val="dk1"/>
              </a:solidFill>
            </a:endParaRPr>
          </a:p>
          <a:p>
            <a:pPr indent="-17462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>
                <a:solidFill>
                  <a:schemeClr val="lt1"/>
                </a:solidFill>
              </a:rPr>
              <a:t>Lorsque la souris passe sur les boutons, les couleurs s’inversent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374" y="2355612"/>
            <a:ext cx="3952525" cy="2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1248528" y="6036684"/>
            <a:ext cx="32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u="sng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 besoin, aide page suivante !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(40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idx="1" type="body"/>
          </p:nvPr>
        </p:nvSpPr>
        <p:spPr>
          <a:xfrm>
            <a:off x="748950" y="1546951"/>
            <a:ext cx="10605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Utilisez des couleurs pour visualiser les boîtes !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Pour aligner des éléments inline dans des éléments block, pensez à la propriété « text-align » 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Utilisez les pseudo-classes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3287" y="2781751"/>
            <a:ext cx="4497742" cy="285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(40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120000" y="1825625"/>
            <a:ext cx="102339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Il existe deux types de balises 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balises « block » =&gt; Créent un retour à la ligne automatique et contiennent du texte ou d’autres balises (block ou inline)</a:t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balises « inline » =&gt; Pas de retour à la ligne, se trouvent automatiquement à l’intérieur d’une balise block et peuvent contenir du texte ou des balises inline uniquement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Rappels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idx="1" type="body"/>
          </p:nvPr>
        </p:nvSpPr>
        <p:spPr>
          <a:xfrm>
            <a:off x="1146400" y="1829818"/>
            <a:ext cx="9906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N’abusez pas des balises &lt;div&gt; et &lt;span&gt; (et &lt;br/&gt;, même si ce n’est pas le sujet du jour).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Certains sites sont littéralement composés uniquement avec des balises universelles.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C’est très difficile à maintenir.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875452" y="3727466"/>
            <a:ext cx="87228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fr-FR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fr-FR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fr-FR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fr-FR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fr-FR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"paragraphe"</a:t>
            </a:r>
            <a:r>
              <a:rPr b="0" i="0" lang="fr-FR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fr-FR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Lorem ipsum dolor sit amet consectetur adipisicing elit.</a:t>
            </a:r>
            <a:r>
              <a:rPr b="0" i="0" lang="fr-FR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fr-FR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fr-FR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875452" y="4766757"/>
            <a:ext cx="6468300" cy="3078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-FR" sz="14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Lorem ipsum dolor sit amet consectetur adipisicing elit.</a:t>
            </a:r>
            <a:r>
              <a:rPr lang="fr-FR" sz="14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-FR"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-FR" sz="14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488" y="4708800"/>
            <a:ext cx="423726" cy="4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/>
          <p:nvPr/>
        </p:nvSpPr>
        <p:spPr>
          <a:xfrm>
            <a:off x="1146397" y="3626829"/>
            <a:ext cx="531900" cy="5091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Mauvaises pratiques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1084225" y="1619758"/>
            <a:ext cx="9906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Nos pages sont composées d’éléments que l’on pourrait comparer à des boîtes en carton, dans lesquelles, nous mettons d’autres boîtes…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mazon.com: Give the Gift of Frustration: Boxes in a Box Prank. Includes 3  Sets of 6 Nesting Cartons (2-12 Inch). Funny Practical or Novelty Joke.  Great Christmas Gag, Birthday Present or Stocking"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261" y="2311844"/>
            <a:ext cx="3636626" cy="362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boîtes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066" l="8455" r="13133" t="6583"/>
          <a:stretch/>
        </p:blipFill>
        <p:spPr>
          <a:xfrm>
            <a:off x="8553103" y="1825630"/>
            <a:ext cx="2599200" cy="20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1120000" y="1825625"/>
            <a:ext cx="36279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</a:pPr>
            <a:r>
              <a:rPr lang="fr-FR">
                <a:solidFill>
                  <a:srgbClr val="EDEDED"/>
                </a:solidFill>
              </a:rPr>
              <a:t>Le </a:t>
            </a:r>
            <a:r>
              <a:rPr lang="fr-FR">
                <a:solidFill>
                  <a:srgbClr val="AD8052"/>
                </a:solidFill>
              </a:rPr>
              <a:t>margin</a:t>
            </a:r>
            <a:r>
              <a:rPr lang="fr-FR">
                <a:solidFill>
                  <a:srgbClr val="EDEDED"/>
                </a:solidFill>
              </a:rPr>
              <a:t>: L’espace entre la balise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rPr lang="fr-FR">
                <a:solidFill>
                  <a:srgbClr val="EDEDED"/>
                </a:solidFill>
              </a:rPr>
              <a:t>	et ce qu’il y a autour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rgbClr val="EDEDED"/>
              </a:solidFill>
            </a:endParaRPr>
          </a:p>
          <a:p>
            <a:pPr indent="-1397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</a:pPr>
            <a:r>
              <a:rPr lang="fr-FR">
                <a:solidFill>
                  <a:srgbClr val="EDEDED"/>
                </a:solidFill>
              </a:rPr>
              <a:t>Le </a:t>
            </a:r>
            <a:r>
              <a:rPr lang="fr-FR">
                <a:solidFill>
                  <a:srgbClr val="FCCB87"/>
                </a:solidFill>
              </a:rPr>
              <a:t>border:</a:t>
            </a:r>
            <a:r>
              <a:rPr lang="fr-FR">
                <a:solidFill>
                  <a:srgbClr val="EDEDED"/>
                </a:solidFill>
              </a:rPr>
              <a:t> La zone entre le </a:t>
            </a:r>
            <a:r>
              <a:rPr lang="fr-FR">
                <a:solidFill>
                  <a:srgbClr val="AD8052"/>
                </a:solidFill>
              </a:rPr>
              <a:t>margin</a:t>
            </a:r>
            <a:r>
              <a:rPr lang="fr-FR">
                <a:solidFill>
                  <a:srgbClr val="EDEDED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rPr lang="fr-FR">
                <a:solidFill>
                  <a:srgbClr val="EDEDED"/>
                </a:solidFill>
              </a:rPr>
              <a:t>	et le </a:t>
            </a:r>
            <a:r>
              <a:rPr lang="fr-FR">
                <a:solidFill>
                  <a:schemeClr val="accent1"/>
                </a:solidFill>
              </a:rPr>
              <a:t>padding</a:t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rgbClr val="EDEDED"/>
              </a:solidFill>
            </a:endParaRPr>
          </a:p>
          <a:p>
            <a:pPr indent="-1397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Char char="•"/>
            </a:pPr>
            <a:r>
              <a:rPr lang="fr-FR">
                <a:solidFill>
                  <a:srgbClr val="EDEDED"/>
                </a:solidFill>
              </a:rPr>
              <a:t>Le </a:t>
            </a:r>
            <a:r>
              <a:rPr lang="fr-FR">
                <a:solidFill>
                  <a:schemeClr val="accent1"/>
                </a:solidFill>
              </a:rPr>
              <a:t>padding</a:t>
            </a:r>
            <a:r>
              <a:rPr lang="fr-FR">
                <a:solidFill>
                  <a:srgbClr val="EDEDED"/>
                </a:solidFill>
              </a:rPr>
              <a:t>: L’espace entre le </a:t>
            </a:r>
            <a:r>
              <a:rPr lang="fr-FR">
                <a:solidFill>
                  <a:srgbClr val="7BBAEA"/>
                </a:solidFill>
              </a:rPr>
              <a:t>contenu</a:t>
            </a:r>
            <a:r>
              <a:rPr lang="fr-FR">
                <a:solidFill>
                  <a:srgbClr val="EDEDED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rPr lang="fr-FR">
                <a:solidFill>
                  <a:srgbClr val="EDEDED"/>
                </a:solidFill>
              </a:rPr>
              <a:t>	et le </a:t>
            </a:r>
            <a:r>
              <a:rPr lang="fr-FR">
                <a:solidFill>
                  <a:srgbClr val="FCCB87"/>
                </a:solidFill>
              </a:rPr>
              <a:t>border</a:t>
            </a:r>
            <a:endParaRPr>
              <a:solidFill>
                <a:srgbClr val="EDEDED"/>
              </a:solidFill>
            </a:endParaRPr>
          </a:p>
        </p:txBody>
      </p:sp>
      <p:cxnSp>
        <p:nvCxnSpPr>
          <p:cNvPr id="173" name="Google Shape;173;p6"/>
          <p:cNvCxnSpPr/>
          <p:nvPr/>
        </p:nvCxnSpPr>
        <p:spPr>
          <a:xfrm>
            <a:off x="8553103" y="4150751"/>
            <a:ext cx="25200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4" name="Google Shape;174;p6"/>
          <p:cNvCxnSpPr/>
          <p:nvPr/>
        </p:nvCxnSpPr>
        <p:spPr>
          <a:xfrm>
            <a:off x="8294934" y="1825630"/>
            <a:ext cx="0" cy="203940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75" name="Google Shape;175;p6"/>
          <p:cNvSpPr txBox="1"/>
          <p:nvPr/>
        </p:nvSpPr>
        <p:spPr>
          <a:xfrm>
            <a:off x="7469879" y="2574615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height</a:t>
            </a:r>
            <a:endParaRPr sz="1800">
              <a:solidFill>
                <a:schemeClr val="accent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9455982" y="4214304"/>
            <a:ext cx="9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width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 boîtes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idx="1" type="body"/>
          </p:nvPr>
        </p:nvSpPr>
        <p:spPr>
          <a:xfrm>
            <a:off x="1120000" y="1825625"/>
            <a:ext cx="54852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Chaque élément de notre page à une </a:t>
            </a:r>
            <a:r>
              <a:rPr lang="fr-FR" u="sng">
                <a:solidFill>
                  <a:schemeClr val="lt1"/>
                </a:solidFill>
              </a:rPr>
              <a:t>hauteur</a:t>
            </a:r>
            <a:r>
              <a:rPr lang="fr-FR">
                <a:solidFill>
                  <a:schemeClr val="lt1"/>
                </a:solidFill>
              </a:rPr>
              <a:t> et une </a:t>
            </a:r>
            <a:r>
              <a:rPr lang="fr-FR" u="sng">
                <a:solidFill>
                  <a:schemeClr val="lt1"/>
                </a:solidFill>
              </a:rPr>
              <a:t>largeur</a:t>
            </a:r>
            <a:r>
              <a:rPr lang="fr-FR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Par défaut, les éléments prennent toute la place disponible dans leur parent en largeur.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Par défaut, les éléments prennent uniquement la place nécessaire en hauteur.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3998" y="1558974"/>
            <a:ext cx="4871858" cy="456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Hauteur et largeur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1120000" y="1825625"/>
            <a:ext cx="54852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Appliquons maintenant à notre page une largeur moins importante: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voyons clairement que le block &lt;p&gt; s’est réduit à 30% de la valeur de son parent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214238" y="2122422"/>
            <a:ext cx="2955300" cy="9543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30%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4888" y="1622048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Hauteur et largeur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idx="1" type="body"/>
          </p:nvPr>
        </p:nvSpPr>
        <p:spPr>
          <a:xfrm>
            <a:off x="1120000" y="1825625"/>
            <a:ext cx="5485337" cy="476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Appliquons à l’inverse une hauteur absolue à notre paragraphe: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voyons bien qu’il s’est étendu vers le bas de notre page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216981" y="2120730"/>
            <a:ext cx="2955300" cy="954300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lang="fr-FR" sz="14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r>
              <a:rPr b="0" lang="fr-FR" sz="14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857" y="1622048"/>
            <a:ext cx="4871860" cy="456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Hauteur et largeur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placements simples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RAR_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2017-03-22T10:02:42Z</dcterms:created>
  <dc:creator>Florence Calmettes</dc:creator>
</cp:coreProperties>
</file>